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8" r:id="rId7"/>
    <p:sldId id="311" r:id="rId8"/>
    <p:sldId id="327" r:id="rId9"/>
    <p:sldId id="325" r:id="rId10"/>
    <p:sldId id="322" r:id="rId11"/>
    <p:sldId id="324" r:id="rId12"/>
    <p:sldId id="301" r:id="rId13"/>
    <p:sldId id="312" r:id="rId14"/>
    <p:sldId id="302" r:id="rId15"/>
    <p:sldId id="314" r:id="rId16"/>
    <p:sldId id="319" r:id="rId17"/>
    <p:sldId id="320" r:id="rId18"/>
    <p:sldId id="257" r:id="rId19"/>
    <p:sldId id="328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E9B6"/>
    <a:srgbClr val="156635"/>
    <a:srgbClr val="762123"/>
    <a:srgbClr val="EC821C"/>
    <a:srgbClr val="CBF5DC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25" autoAdjust="0"/>
    <p:restoredTop sz="85553" autoAdjust="0"/>
  </p:normalViewPr>
  <p:slideViewPr>
    <p:cSldViewPr>
      <p:cViewPr varScale="1">
        <p:scale>
          <a:sx n="105" d="100"/>
          <a:sy n="105" d="100"/>
        </p:scale>
        <p:origin x="22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762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92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6/16/18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8147248" cy="4392488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400"/>
            </a:lvl1pPr>
            <a:lvl2pPr marL="639763" indent="-228600">
              <a:buClr>
                <a:srgbClr val="EC821C"/>
              </a:buClr>
              <a:buFont typeface="Arial" pitchFamily="34" charset="0"/>
              <a:buChar char="•"/>
              <a:defRPr sz="2000"/>
            </a:lvl2pPr>
            <a:lvl3pPr marL="1004888" indent="-228600">
              <a:buClr>
                <a:srgbClr val="EC821C"/>
              </a:buClr>
              <a:buFont typeface="Courier New" pitchFamily="49" charset="0"/>
              <a:buChar char="o"/>
              <a:defRPr sz="1800"/>
            </a:lvl3pPr>
            <a:lvl4pPr marL="1279525" indent="-228600">
              <a:buClr>
                <a:srgbClr val="EC821C"/>
              </a:buClr>
              <a:buFont typeface="Wingdings" pitchFamily="2" charset="2"/>
              <a:buChar char="ü"/>
              <a:defRPr sz="1600"/>
            </a:lvl4pPr>
            <a:lvl5pPr marL="1554163" indent="-228600">
              <a:buClr>
                <a:srgbClr val="EC821C"/>
              </a:buClr>
              <a:buFont typeface="Wingdings" pitchFamily="2" charset="2"/>
              <a:buChar char="Ø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196752"/>
            <a:ext cx="8147248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596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28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  <p:sldLayoutId id="214748368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752600"/>
            <a:ext cx="8077200" cy="1143000"/>
          </a:xfrm>
        </p:spPr>
        <p:txBody>
          <a:bodyPr/>
          <a:lstStyle/>
          <a:p>
            <a:r>
              <a:rPr lang="en-US" sz="3600" dirty="0"/>
              <a:t>Farm-household analysis Ghana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800" y="2590800"/>
            <a:ext cx="6172200" cy="1219200"/>
          </a:xfrm>
        </p:spPr>
        <p:txBody>
          <a:bodyPr/>
          <a:lstStyle/>
          <a:p>
            <a:r>
              <a:rPr lang="en-US" dirty="0"/>
              <a:t>WUR, IITA</a:t>
            </a:r>
          </a:p>
          <a:p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E215C450-5E70-8F42-8BE1-E4F31FB415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014" y="1447800"/>
            <a:ext cx="6169971" cy="4373563"/>
          </a:xfrm>
        </p:spPr>
      </p:pic>
    </p:spTree>
    <p:extLst>
      <p:ext uri="{BB962C8B-B14F-4D97-AF65-F5344CB8AC3E}">
        <p14:creationId xmlns:p14="http://schemas.microsoft.com/office/powerpoint/2010/main" val="262890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7E77F-8860-7846-BCB7-7FFB74216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Farmer preferences for tillage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8C2BE-3D23-DA41-89E2-9D76C60E6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             	AT: animal traction     |     TP: tractor ploughing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DFDC18-97E2-EF42-837C-518610ED855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200400"/>
            <a:ext cx="7315200" cy="3322635"/>
          </a:xfrm>
          <a:prstGeom prst="rect">
            <a:avLst/>
          </a:prstGeom>
          <a:noFill/>
          <a:ln>
            <a:solidFill>
              <a:srgbClr val="643200"/>
            </a:solidFill>
          </a:ln>
        </p:spPr>
      </p:pic>
    </p:spTree>
    <p:extLst>
      <p:ext uri="{BB962C8B-B14F-4D97-AF65-F5344CB8AC3E}">
        <p14:creationId xmlns:p14="http://schemas.microsoft.com/office/powerpoint/2010/main" val="730592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7E77F-8860-7846-BCB7-7FFB74216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Yield losses due to delayed tillage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8C2BE-3D23-DA41-89E2-9D76C60E6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B51815-0E64-1F4C-B201-ACAA686F89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467" y="2487100"/>
            <a:ext cx="5523066" cy="371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760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9">
            <a:extLst>
              <a:ext uri="{FF2B5EF4-FFF2-40B4-BE49-F238E27FC236}">
                <a16:creationId xmlns:a16="http://schemas.microsoft.com/office/drawing/2014/main" id="{9E3A846B-2E82-BB4A-B647-59FC8914341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2819400"/>
            <a:ext cx="3200400" cy="226859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A2E37E-6BFA-E741-8CB0-C9D9CC8E43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2209800"/>
            <a:ext cx="8147248" cy="4392488"/>
          </a:xfrm>
        </p:spPr>
        <p:txBody>
          <a:bodyPr/>
          <a:lstStyle/>
          <a:p>
            <a:r>
              <a:rPr lang="en-US" sz="2000" dirty="0"/>
              <a:t>Ghana</a:t>
            </a:r>
          </a:p>
          <a:p>
            <a:pPr lvl="1"/>
            <a:r>
              <a:rPr lang="en-US" sz="1800" dirty="0"/>
              <a:t>GH321-17: Analyze intra-household differences</a:t>
            </a:r>
          </a:p>
          <a:p>
            <a:pPr marL="411163" lvl="1" indent="0">
              <a:buNone/>
            </a:pPr>
            <a:r>
              <a:rPr lang="en-US" sz="1800" dirty="0"/>
              <a:t>	               and decision-making for adoption</a:t>
            </a:r>
          </a:p>
          <a:p>
            <a:pPr lvl="2"/>
            <a:r>
              <a:rPr lang="en-US" sz="1600" dirty="0"/>
              <a:t>Journal article, published; 2 forthcoming</a:t>
            </a:r>
          </a:p>
          <a:p>
            <a:pPr lvl="2"/>
            <a:r>
              <a:rPr lang="en-US" sz="1600" dirty="0"/>
              <a:t>Farm model parameterized and available</a:t>
            </a:r>
          </a:p>
          <a:p>
            <a:pPr lvl="2"/>
            <a:r>
              <a:rPr lang="en-US" sz="1600" dirty="0"/>
              <a:t>PhD project </a:t>
            </a:r>
            <a:r>
              <a:rPr lang="en-US" sz="1600" dirty="0" err="1"/>
              <a:t>Mirja</a:t>
            </a:r>
            <a:r>
              <a:rPr lang="en-US" sz="1600" dirty="0"/>
              <a:t> </a:t>
            </a:r>
            <a:r>
              <a:rPr lang="en-US" sz="1600" dirty="0" err="1"/>
              <a:t>Michalscheck</a:t>
            </a:r>
            <a:r>
              <a:rPr lang="en-US" sz="1600" dirty="0"/>
              <a:t> until 10-2018</a:t>
            </a:r>
          </a:p>
          <a:p>
            <a:pPr lvl="2"/>
            <a:r>
              <a:rPr lang="en-US" sz="1600" dirty="0"/>
              <a:t>MSc thesis Thibault de Moor, completed</a:t>
            </a:r>
          </a:p>
          <a:p>
            <a:r>
              <a:rPr lang="en-US" sz="2000" dirty="0"/>
              <a:t>Mali</a:t>
            </a:r>
          </a:p>
          <a:p>
            <a:pPr lvl="1"/>
            <a:r>
              <a:rPr lang="en-US" sz="1600" dirty="0"/>
              <a:t>MA1131-17:Multi-criteria assessment and</a:t>
            </a:r>
          </a:p>
          <a:p>
            <a:pPr marL="411163" lvl="1" indent="0">
              <a:buNone/>
            </a:pPr>
            <a:r>
              <a:rPr lang="en-US" sz="1600" dirty="0"/>
              <a:t>trade-off analysis of tested options at farm level,</a:t>
            </a:r>
          </a:p>
          <a:p>
            <a:pPr marL="411163" lvl="1" indent="0">
              <a:buNone/>
            </a:pPr>
            <a:r>
              <a:rPr lang="en-US" sz="1600" dirty="0"/>
              <a:t>leading to options that are tailored to contexts</a:t>
            </a:r>
          </a:p>
          <a:p>
            <a:pPr lvl="1"/>
            <a:r>
              <a:rPr lang="en-US" sz="1600" dirty="0"/>
              <a:t>MA3211-17: Assess value chain constraints and</a:t>
            </a:r>
          </a:p>
          <a:p>
            <a:pPr marL="411163" lvl="1" indent="0">
              <a:buNone/>
            </a:pPr>
            <a:r>
              <a:rPr lang="en-US" sz="1600" dirty="0"/>
              <a:t>opportunities for male, female and young farmers</a:t>
            </a:r>
          </a:p>
          <a:p>
            <a:pPr marL="411163" lvl="1" indent="0">
              <a:buNone/>
            </a:pP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PhD project Eva </a:t>
            </a:r>
            <a:r>
              <a:rPr lang="en-US" sz="1600" dirty="0" err="1"/>
              <a:t>Huet</a:t>
            </a:r>
            <a:r>
              <a:rPr lang="en-US" sz="1600" dirty="0"/>
              <a:t> ongoing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B0CD6-10C8-8C4A-9AE0-BF997BAD7D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Overview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F1E9D50-DF0E-E34B-9067-DA33068CE0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76200"/>
            <a:ext cx="3754961" cy="25162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6D4BAE-AF19-AA4C-9D63-AAE4B1B318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5377380"/>
            <a:ext cx="2590799" cy="153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03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6C1CD-86CA-CB42-9259-5FC8DFC82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F7EEBE-8346-7940-A287-9827A6CDAA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27" y="0"/>
            <a:ext cx="85445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0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900713"/>
              </p:ext>
            </p:extLst>
          </p:nvPr>
        </p:nvGraphicFramePr>
        <p:xfrm>
          <a:off x="381000" y="1447800"/>
          <a:ext cx="8305801" cy="5168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Outcome no. 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Output no. 3.2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Activity no.GH321-17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Analyze intra-household differences and decision-making for adoption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Ghana: Northern region, Upper East, Upper West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02-2017 to 10-2018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Journal article: Model results vs. farmer realities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MSc thesis: Tillage methods of </a:t>
                      </a:r>
                      <a:r>
                        <a:rPr lang="en-US" sz="1200" dirty="0" err="1"/>
                        <a:t>Ghanean</a:t>
                      </a:r>
                      <a:r>
                        <a:rPr lang="en-US" sz="1200" dirty="0"/>
                        <a:t> farmers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Crop and livestock yield (farm and household levels)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Soil health (field, farm and household levels)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Profitability and input use efficiency (farm, HH levels)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Gender equity at household level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/>
                        <a:t>Mirja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Michalscheck</a:t>
                      </a:r>
                      <a:r>
                        <a:rPr lang="en-US" sz="1200" dirty="0"/>
                        <a:t> (WUR)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Thibault de Moor (WUR)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Jeroen Groot (WUR)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Bekele </a:t>
                      </a:r>
                      <a:r>
                        <a:rPr lang="en-US" sz="1200" dirty="0" err="1"/>
                        <a:t>Kotu</a:t>
                      </a:r>
                      <a:r>
                        <a:rPr lang="en-US" sz="1200" dirty="0"/>
                        <a:t>, Irmgard </a:t>
                      </a:r>
                      <a:r>
                        <a:rPr lang="en-US" sz="1200" dirty="0" err="1"/>
                        <a:t>Hoeschle-Zeledon</a:t>
                      </a:r>
                      <a:r>
                        <a:rPr lang="en-US" sz="1200" dirty="0"/>
                        <a:t> (IITA)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Farm-household level analysis, integrated multi-criteria analysis of socio-economic and environmental impacts of technology packages and land-use allocation decisions. Additional intra-household analysis of interests, power and decision-making.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2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0280D6-FB94-2245-A3A1-59B140F757C2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447800"/>
            <a:ext cx="7162800" cy="3200400"/>
          </a:xfrm>
          <a:prstGeom prst="rect">
            <a:avLst/>
          </a:prstGeom>
          <a:ln w="12700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E7A065-92FC-A34F-B0C0-3F5465EB3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4385E3-283C-9E45-8F85-D8F565C43D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495800"/>
            <a:ext cx="4175310" cy="215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7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6C1CD-86CA-CB42-9259-5FC8DFC82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F7EEBE-8346-7940-A287-9827A6CDAA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0400" y="1019318"/>
            <a:ext cx="3733800" cy="582598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5516BA3-1609-1F46-8925-E1DF231AC409}"/>
              </a:ext>
            </a:extLst>
          </p:cNvPr>
          <p:cNvSpPr txBox="1">
            <a:spLocks/>
          </p:cNvSpPr>
          <p:nvPr/>
        </p:nvSpPr>
        <p:spPr>
          <a:xfrm>
            <a:off x="457200" y="1295400"/>
            <a:ext cx="8229600" cy="7620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 dirty="0"/>
              <a:t>Five packages</a:t>
            </a:r>
          </a:p>
        </p:txBody>
      </p:sp>
    </p:spTree>
    <p:extLst>
      <p:ext uri="{BB962C8B-B14F-4D97-AF65-F5344CB8AC3E}">
        <p14:creationId xmlns:p14="http://schemas.microsoft.com/office/powerpoint/2010/main" val="198496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14FB1-1C15-6440-A3D1-4AA1749B6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Differences in expected impacts of packages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78E585-1F84-FC46-8027-A8DE4DBF0A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62200"/>
            <a:ext cx="9143999" cy="186962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681292-3161-4C4A-AE2D-9F05CABFC63E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7800" y="4800599"/>
            <a:ext cx="6858000" cy="8056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D3521B-BCB9-B34D-9AB1-6714CD8976A9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990600" y="5568415"/>
            <a:ext cx="7874000" cy="7235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43A0FF-ECA5-2D47-8A4D-9FB0C23B6EA9}"/>
              </a:ext>
            </a:extLst>
          </p:cNvPr>
          <p:cNvSpPr txBox="1"/>
          <p:nvPr/>
        </p:nvSpPr>
        <p:spPr>
          <a:xfrm>
            <a:off x="1676400" y="4267200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    P2    P3    P4    P5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ECA011-EE14-A54E-8A0A-F3A72B090EDD}"/>
              </a:ext>
            </a:extLst>
          </p:cNvPr>
          <p:cNvSpPr txBox="1"/>
          <p:nvPr/>
        </p:nvSpPr>
        <p:spPr>
          <a:xfrm>
            <a:off x="4191000" y="4256196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    P2    P3    P4    P5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96261F-B688-1B45-8EC5-CB5CA4522B45}"/>
              </a:ext>
            </a:extLst>
          </p:cNvPr>
          <p:cNvSpPr txBox="1"/>
          <p:nvPr/>
        </p:nvSpPr>
        <p:spPr>
          <a:xfrm>
            <a:off x="6781800" y="4267200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    P2    P3    P4    P5</a:t>
            </a:r>
          </a:p>
        </p:txBody>
      </p:sp>
    </p:spTree>
    <p:extLst>
      <p:ext uri="{BB962C8B-B14F-4D97-AF65-F5344CB8AC3E}">
        <p14:creationId xmlns:p14="http://schemas.microsoft.com/office/powerpoint/2010/main" val="1546154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7E318-EAB2-FB40-93EF-B8E5BF9D7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Aggregate scores: difference women-men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B3129-57BA-0B4F-820F-47C8E8FF1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CC604D-FB3C-324B-B09A-566496BE9482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068829"/>
            <a:ext cx="8305800" cy="413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28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F2D7-BE02-1F4B-9409-B0B741F1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Differences between HHH, wife, son,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40F2FA-2C31-5F49-A320-F9CE2E983A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29" y="3048000"/>
            <a:ext cx="9210929" cy="1864876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F539E9-2F65-8B40-B754-61081EDBC83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5257800"/>
            <a:ext cx="73152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36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1E6864-62FE-3248-8897-CE12DEEA7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676400"/>
            <a:ext cx="7012164" cy="4698941"/>
          </a:xfrm>
        </p:spPr>
      </p:pic>
    </p:spTree>
    <p:extLst>
      <p:ext uri="{BB962C8B-B14F-4D97-AF65-F5344CB8AC3E}">
        <p14:creationId xmlns:p14="http://schemas.microsoft.com/office/powerpoint/2010/main" val="244348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5062A-F9B1-9046-A01C-91110FDEC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Ghana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– intrahousehold differences in interests, power &amp;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498CB-18D1-F149-B050-D3308915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F93FA5-F341-BD49-8028-DD11B98528D9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0687" y="2195754"/>
            <a:ext cx="4833188" cy="2833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DFDF93-258F-E345-AAB1-3B84FC0B1365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209" y="3352800"/>
            <a:ext cx="4340591" cy="30933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B95ADD-867D-E448-9BC1-C7423D8DE994}"/>
              </a:ext>
            </a:extLst>
          </p:cNvPr>
          <p:cNvSpPr txBox="1"/>
          <p:nvPr/>
        </p:nvSpPr>
        <p:spPr>
          <a:xfrm>
            <a:off x="838200" y="5105256"/>
            <a:ext cx="2770310" cy="5335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Verdana" pitchFamily="34" charset="0"/>
              </a:rPr>
              <a:t>Analysis of intra-household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latin typeface="Verdana" pitchFamily="34" charset="0"/>
              </a:rPr>
              <a:t>dynamics in Northern Ghana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0B5D49-7BC9-2344-B441-27BB27E58339}"/>
              </a:ext>
            </a:extLst>
          </p:cNvPr>
          <p:cNvSpPr/>
          <p:nvPr/>
        </p:nvSpPr>
        <p:spPr>
          <a:xfrm>
            <a:off x="8093122" y="2988860"/>
            <a:ext cx="409433" cy="40222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52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6_10_05_ISR_AfricaRISING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2016_10_05_ISR_AfricaRISING.potx</Template>
  <TotalTime>1425</TotalTime>
  <Words>271</Words>
  <Application>Microsoft Macintosh PowerPoint</Application>
  <PresentationFormat>On-screen Show (4:3)</PresentationFormat>
  <Paragraphs>58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Gill Sans</vt:lpstr>
      <vt:lpstr>Verdana</vt:lpstr>
      <vt:lpstr>Wingdings</vt:lpstr>
      <vt:lpstr>2016_10_05_ISR_AfricaRISING</vt:lpstr>
      <vt:lpstr>1_Custom Design</vt:lpstr>
      <vt:lpstr>PowerPoint Presentation</vt:lpstr>
      <vt:lpstr>PowerPoint Presentation</vt:lpstr>
      <vt:lpstr>PowerPoint Presentation</vt:lpstr>
      <vt:lpstr>PowerPoint Presentation</vt:lpstr>
      <vt:lpstr>Differences in expected impacts of packages</vt:lpstr>
      <vt:lpstr>Aggregate scores: difference women-men</vt:lpstr>
      <vt:lpstr>Differences between HHH, wife, son, model</vt:lpstr>
      <vt:lpstr>PowerPoint Presentation</vt:lpstr>
      <vt:lpstr>Ghana – intrahousehold differences in interests, power &amp; decisions</vt:lpstr>
      <vt:lpstr>PowerPoint Presentation</vt:lpstr>
      <vt:lpstr>Farmer preferences for tillage methods</vt:lpstr>
      <vt:lpstr>Yield losses due to delayed tillage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Jonathan Odhong', IITA</cp:lastModifiedBy>
  <cp:revision>187</cp:revision>
  <cp:lastPrinted>2011-10-06T11:45:23Z</cp:lastPrinted>
  <dcterms:created xsi:type="dcterms:W3CDTF">2016-04-07T11:43:27Z</dcterms:created>
  <dcterms:modified xsi:type="dcterms:W3CDTF">2018-06-16T06:01:14Z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